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9" r:id="rId53"/>
    <p:sldId id="314" r:id="rId54"/>
    <p:sldId id="315" r:id="rId55"/>
    <p:sldId id="316" r:id="rId56"/>
    <p:sldId id="317" r:id="rId57"/>
    <p:sldId id="318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tableStyles" Target="tableStyle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zure.microsoft.com/en-gb/pricing/purchase-options/azure-account?icid=azurefreeaccoun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ortal.azure.com/?quickstart=True#view/Microsoft_Azure_Resources/LessonPage.ReactView/id/get-started-navigating-azure-porta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3982-4E5F-9153-E6D9-37B211A0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1CF8-302C-6752-B516-F7516B54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🟢 .NET 8.0 (Long Term Support)</a:t>
            </a:r>
          </a:p>
          <a:p>
            <a:r>
              <a:rPr lang="en-US" sz="1800" dirty="0"/>
              <a:t>Model: In-Process</a:t>
            </a:r>
          </a:p>
          <a:p>
            <a:r>
              <a:rPr lang="en-US" sz="1800" dirty="0"/>
              <a:t>Description: The function runs within the same process as the Azure Functions runtime.</a:t>
            </a:r>
          </a:p>
          <a:p>
            <a:r>
              <a:rPr lang="en-US" sz="1800" dirty="0"/>
              <a:t>Pros:</a:t>
            </a:r>
          </a:p>
          <a:p>
            <a:r>
              <a:rPr lang="en-US" sz="1800" dirty="0"/>
              <a:t>Easier access to bindings and triggers</a:t>
            </a:r>
          </a:p>
          <a:p>
            <a:r>
              <a:rPr lang="en-US" sz="1800" dirty="0"/>
              <a:t>Smaller cold start time</a:t>
            </a:r>
          </a:p>
          <a:p>
            <a:r>
              <a:rPr lang="en-US" sz="1800" dirty="0"/>
              <a:t>Simple debugging</a:t>
            </a:r>
          </a:p>
          <a:p>
            <a:r>
              <a:rPr lang="en-US" sz="1800" dirty="0"/>
              <a:t>Use case: Most general-purpose apps. Best for beginners.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48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930E-DF6E-6BB1-65EA-F30CE183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38E-83D2-8606-7EF8-9BD62CF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BBE7-03C5-71CA-E2E6-CDFAEBC0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47502"/>
          </a:xfrm>
        </p:spPr>
        <p:txBody>
          <a:bodyPr>
            <a:noAutofit/>
          </a:bodyPr>
          <a:lstStyle/>
          <a:p>
            <a:r>
              <a:rPr lang="en-US" b="1" dirty="0"/>
              <a:t>🟣 .NET 8.0 Isolated (Long Term Support)</a:t>
            </a:r>
          </a:p>
          <a:p>
            <a:r>
              <a:rPr lang="en-US" b="1" dirty="0"/>
              <a:t>Model:</a:t>
            </a:r>
            <a:r>
              <a:rPr lang="en-US" dirty="0"/>
              <a:t> Isolated Process Model</a:t>
            </a:r>
          </a:p>
          <a:p>
            <a:r>
              <a:rPr lang="en-US" b="1" dirty="0"/>
              <a:t>Description:</a:t>
            </a:r>
            <a:r>
              <a:rPr lang="en-US" dirty="0"/>
              <a:t> The function runs in </a:t>
            </a:r>
            <a:r>
              <a:rPr lang="en-US" b="1" dirty="0"/>
              <a:t>its own process</a:t>
            </a:r>
            <a:r>
              <a:rPr lang="en-US" dirty="0"/>
              <a:t>, separate from the Azure Functions runtime.</a:t>
            </a:r>
          </a:p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Greater control over the app's startup, middleware, and dependencies</a:t>
            </a:r>
          </a:p>
          <a:p>
            <a:pPr lvl="1"/>
            <a:r>
              <a:rPr lang="en-US" dirty="0"/>
              <a:t>Ideal for modern, clean architecture</a:t>
            </a:r>
          </a:p>
          <a:p>
            <a:pPr lvl="1"/>
            <a:r>
              <a:rPr lang="en-US" dirty="0"/>
              <a:t>Future-proof (Microsoft is moving towards isolated model)</a:t>
            </a:r>
          </a:p>
          <a:p>
            <a:r>
              <a:rPr lang="en-US" b="1" dirty="0"/>
              <a:t>Cons:</a:t>
            </a:r>
            <a:r>
              <a:rPr lang="en-US" dirty="0"/>
              <a:t> Slightly more complex</a:t>
            </a:r>
          </a:p>
          <a:p>
            <a:r>
              <a:rPr lang="en-US" b="1" dirty="0"/>
              <a:t>Use case:</a:t>
            </a:r>
            <a:r>
              <a:rPr lang="en-US" dirty="0"/>
              <a:t> Microservices, complex enterprise apps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609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E99-9B49-74F4-50F9-994443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3590E-4952-6CB8-AF0E-95619098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88" y="3095699"/>
            <a:ext cx="6038850" cy="1314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6D1-2330-4CD0-D7A8-627425E7CBF1}"/>
              </a:ext>
            </a:extLst>
          </p:cNvPr>
          <p:cNvSpPr txBox="1"/>
          <p:nvPr/>
        </p:nvSpPr>
        <p:spPr>
          <a:xfrm>
            <a:off x="2787210" y="47513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36876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00A6-3684-99A8-643F-B2DCC10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4BE74-F0E4-396D-AD25-105831C6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16" y="2108200"/>
            <a:ext cx="5795694" cy="3760788"/>
          </a:xfrm>
        </p:spPr>
      </p:pic>
    </p:spTree>
    <p:extLst>
      <p:ext uri="{BB962C8B-B14F-4D97-AF65-F5344CB8AC3E}">
        <p14:creationId xmlns:p14="http://schemas.microsoft.com/office/powerpoint/2010/main" val="316380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931-2479-58C7-F56A-53B63D3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A3CFF-2ED7-EE46-1722-12696954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559" y="2108200"/>
            <a:ext cx="5459208" cy="3760788"/>
          </a:xfrm>
        </p:spPr>
      </p:pic>
    </p:spTree>
    <p:extLst>
      <p:ext uri="{BB962C8B-B14F-4D97-AF65-F5344CB8AC3E}">
        <p14:creationId xmlns:p14="http://schemas.microsoft.com/office/powerpoint/2010/main" val="231762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355F-5E88-5B13-D627-46402F87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41E73-48C0-14F4-29FC-BA82E281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716" y="2108200"/>
            <a:ext cx="5386893" cy="3760788"/>
          </a:xfrm>
        </p:spPr>
      </p:pic>
    </p:spTree>
    <p:extLst>
      <p:ext uri="{BB962C8B-B14F-4D97-AF65-F5344CB8AC3E}">
        <p14:creationId xmlns:p14="http://schemas.microsoft.com/office/powerpoint/2010/main" val="60006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5D2E-861D-3317-C6F5-4D3400F7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869DC-2E9F-DFB6-2073-2ACD4E04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751" y="2108200"/>
            <a:ext cx="5348823" cy="3760788"/>
          </a:xfrm>
        </p:spPr>
      </p:pic>
    </p:spTree>
    <p:extLst>
      <p:ext uri="{BB962C8B-B14F-4D97-AF65-F5344CB8AC3E}">
        <p14:creationId xmlns:p14="http://schemas.microsoft.com/office/powerpoint/2010/main" val="184068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A784-1B35-F72B-7BCF-459BF67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BE90A-D638-B36A-56D2-A65D044F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07" y="2108200"/>
            <a:ext cx="5362112" cy="3760788"/>
          </a:xfrm>
        </p:spPr>
      </p:pic>
    </p:spTree>
    <p:extLst>
      <p:ext uri="{BB962C8B-B14F-4D97-AF65-F5344CB8AC3E}">
        <p14:creationId xmlns:p14="http://schemas.microsoft.com/office/powerpoint/2010/main" val="29156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Backing </a:t>
            </a:r>
            <a:r>
              <a:rPr lang="en-US" dirty="0"/>
              <a:t>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496371"/>
              </p:ext>
            </p:extLst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6F25-F1C5-C767-B806-687FFF2A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Pricing Calculator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F1C7CB-0325-63C6-126B-B1B7F1328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431" y="2108200"/>
            <a:ext cx="6041463" cy="3760788"/>
          </a:xfrm>
        </p:spPr>
      </p:pic>
    </p:spTree>
    <p:extLst>
      <p:ext uri="{BB962C8B-B14F-4D97-AF65-F5344CB8AC3E}">
        <p14:creationId xmlns:p14="http://schemas.microsoft.com/office/powerpoint/2010/main" val="3039990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2D7EB-152E-ADFA-7EC5-87CDE1F7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Free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1768F-DF5C-C3F2-5AC3-F80855AD6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https://azure.microsoft.com/en-gb/pricing/purchase-options/azure-account?icid=azurefreeaccount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17225-9AB5-6DFD-1FF4-6293ED1A7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25" y="2823390"/>
            <a:ext cx="6033036" cy="3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3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B9B-0CBB-84B3-DA85-12C07E2F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Quick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83FB-152E-2FE6-3228-D281336E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https://portal.azure.com/?quickstart=True#view/Microsoft_Azure_Resources/LessonPage.ReactView/id/get-started-navigating-azure-portal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5DDF5-598F-1B06-5F51-2026C917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4" y="3002840"/>
            <a:ext cx="4350187" cy="3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24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C448-B1FA-ADEB-6FEA-72AD4F687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Management levels and hierarchy</a:t>
            </a:r>
            <a:endParaRPr lang="en-US" dirty="0"/>
          </a:p>
        </p:txBody>
      </p:sp>
      <p:pic>
        <p:nvPicPr>
          <p:cNvPr id="1026" name="Picture 2" descr="Diagram that shows the relationship of management hierarchy levels.">
            <a:extLst>
              <a:ext uri="{FF2B5EF4-FFF2-40B4-BE49-F238E27FC236}">
                <a16:creationId xmlns:a16="http://schemas.microsoft.com/office/drawing/2014/main" id="{A992DE7E-BD82-4893-3ACF-CCE8A97AAD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66" y="2649790"/>
            <a:ext cx="4125993" cy="267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71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2B1FD-2EB6-50C4-7186-612A3F71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Deployment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C94A64B-F734-15CD-7F82-F0D573C4727A}"/>
              </a:ext>
            </a:extLst>
          </p:cNvPr>
          <p:cNvSpPr/>
          <p:nvPr/>
        </p:nvSpPr>
        <p:spPr>
          <a:xfrm>
            <a:off x="3365369" y="2630078"/>
            <a:ext cx="2111604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Portal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05B502-B011-F95C-A2C9-55EC35B5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6655" y="2630077"/>
            <a:ext cx="2111605" cy="1168922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 Studio</a:t>
            </a: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697A1FD4-3735-CE5D-80F9-14916D107A00}"/>
              </a:ext>
            </a:extLst>
          </p:cNvPr>
          <p:cNvSpPr/>
          <p:nvPr/>
        </p:nvSpPr>
        <p:spPr>
          <a:xfrm>
            <a:off x="3365368" y="4022416"/>
            <a:ext cx="2111603" cy="1168924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Command Line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007A963-F1C1-FB62-2A2A-E3E52055EC62}"/>
              </a:ext>
            </a:extLst>
          </p:cNvPr>
          <p:cNvSpPr/>
          <p:nvPr/>
        </p:nvSpPr>
        <p:spPr>
          <a:xfrm>
            <a:off x="5646655" y="4022413"/>
            <a:ext cx="2111603" cy="116892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Actions / Azure DevOps Pipelines</a:t>
            </a:r>
          </a:p>
        </p:txBody>
      </p:sp>
    </p:spTree>
    <p:extLst>
      <p:ext uri="{BB962C8B-B14F-4D97-AF65-F5344CB8AC3E}">
        <p14:creationId xmlns:p14="http://schemas.microsoft.com/office/powerpoint/2010/main" val="1647491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18A0-D0DB-D6EE-7BB3-D094021DF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Key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AADDEB-F629-8254-1C72-C6E3034CA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484928"/>
              </p:ext>
            </p:extLst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50546404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1974799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54088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Access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Best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842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_master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Admin scripts, internal automation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8048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(Function)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One specific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External clients accessing only one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50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default (Host)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apps needing broad function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796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599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5FB8-BC8C-7F30-92CA-92A9C35C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Scaling, Cold Starts &amp;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6E695-9722-02B0-B6D1-0B7C1D81D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Scaling in Azure Functions</a:t>
            </a:r>
          </a:p>
          <a:p>
            <a:r>
              <a:rPr lang="en-US" dirty="0"/>
              <a:t>Scaling refers to how Azure Functions automatically adjusts the number of instances running based on incoming workload (requests, events, messages).</a:t>
            </a:r>
          </a:p>
          <a:p>
            <a:endParaRPr lang="en-US" b="1" dirty="0"/>
          </a:p>
          <a:p>
            <a:r>
              <a:rPr lang="en-US" b="1" dirty="0"/>
              <a:t>Types of Scaling:</a:t>
            </a:r>
          </a:p>
          <a:p>
            <a:r>
              <a:rPr lang="en-US" b="1" dirty="0"/>
              <a:t>Vertical Scaling</a:t>
            </a:r>
            <a:r>
              <a:rPr lang="en-US" dirty="0"/>
              <a:t>: Increase the power (CPU, RAM) of a machine. </a:t>
            </a:r>
            <a:r>
              <a:rPr lang="en-US" i="1" dirty="0"/>
              <a:t>(Not common in serverless)</a:t>
            </a:r>
            <a:endParaRPr lang="en-US" dirty="0"/>
          </a:p>
          <a:p>
            <a:r>
              <a:rPr lang="en-US" b="1" dirty="0"/>
              <a:t>Horizontal Scaling</a:t>
            </a:r>
            <a:r>
              <a:rPr lang="en-US" dirty="0"/>
              <a:t>: Increase the number of instances (more copies of your function).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89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E27A-C6D2-119D-C2A1-B24B621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48F8B1-FE62-5624-7FC4-27632C8C4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513949"/>
              </p:ext>
            </p:extLst>
          </p:nvPr>
        </p:nvGraphicFramePr>
        <p:xfrm>
          <a:off x="1096963" y="2108200"/>
          <a:ext cx="1005839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Scaling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∞)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Only runs when triggered. Most cost-effective. Scales instantly as load increases.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Pre-warmed +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Always-ready instances prevent cold starts. Supports VNET, unlimited execution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Dedicated (App Service)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 high-control environments, shared with web apps.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96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E41E0-9C1C-3DC9-3C38-58CF43E0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9759-8962-6003-360A-0DE96FF3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Modes by Plan: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526FB9C-AE29-6791-7651-974CA54134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394877"/>
              </p:ext>
            </p:extLst>
          </p:nvPr>
        </p:nvGraphicFramePr>
        <p:xfrm>
          <a:off x="1096963" y="2108200"/>
          <a:ext cx="10058397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3852297328"/>
                    </a:ext>
                  </a:extLst>
                </a:gridCol>
                <a:gridCol w="2299830">
                  <a:extLst>
                    <a:ext uri="{9D8B030D-6E8A-4147-A177-3AD203B41FA5}">
                      <a16:colId xmlns:a16="http://schemas.microsoft.com/office/drawing/2014/main" val="2408958036"/>
                    </a:ext>
                  </a:extLst>
                </a:gridCol>
                <a:gridCol w="4405768">
                  <a:extLst>
                    <a:ext uri="{9D8B030D-6E8A-4147-A177-3AD203B41FA5}">
                      <a16:colId xmlns:a16="http://schemas.microsoft.com/office/drawing/2014/main" val="2391386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Hosting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Max Scale-Out 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47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Flex 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1000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scalability with soft caps. Can handle spikes more elastically.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73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Consumption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200 instances</a:t>
                      </a:r>
                      <a:r>
                        <a:rPr lang="en-US"/>
                        <a:t> (default)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Technically </a:t>
                      </a:r>
                      <a:r>
                        <a:rPr lang="en-US" i="1"/>
                        <a:t>not infinite</a:t>
                      </a:r>
                      <a:r>
                        <a:rPr lang="en-US"/>
                        <a:t> — this is a </a:t>
                      </a:r>
                      <a:r>
                        <a:rPr lang="en-US" b="1"/>
                        <a:t>soft limit</a:t>
                      </a:r>
                      <a:r>
                        <a:rPr lang="en-US"/>
                        <a:t> but can be increased via support request.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7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Premium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Limited but supports warm instances and no cold start.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82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App Service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30 instances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Traditional plan with manual scaling.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238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Container Apps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300 replicas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KEDA-driven autoscaling, configurable with min/max.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04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84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05E-9D96-E853-EB09-158D3AC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Starts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60FC-4A4D-5F08-B86F-F82BCE72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cold start</a:t>
            </a:r>
            <a:r>
              <a:rPr lang="en-US" dirty="0"/>
              <a:t> happens when Azure needs to </a:t>
            </a:r>
            <a:r>
              <a:rPr lang="en-US" b="1" dirty="0"/>
              <a:t>spin up a new instance</a:t>
            </a:r>
            <a:r>
              <a:rPr lang="en-US" dirty="0"/>
              <a:t> of your function app to handle a request — especially if there are no active instances running.</a:t>
            </a:r>
          </a:p>
          <a:p>
            <a:endParaRPr lang="en-US" dirty="0"/>
          </a:p>
          <a:p>
            <a:r>
              <a:rPr lang="en-US" b="1" dirty="0"/>
              <a:t>Why Cold Starts Happen?</a:t>
            </a:r>
          </a:p>
          <a:p>
            <a:r>
              <a:rPr lang="en-US" dirty="0"/>
              <a:t>App is idle for some time (on Consumption Plan).</a:t>
            </a:r>
          </a:p>
          <a:p>
            <a:r>
              <a:rPr lang="en-US" dirty="0"/>
              <a:t>No pre-warmed instances.</a:t>
            </a:r>
          </a:p>
          <a:p>
            <a:r>
              <a:rPr lang="en-US" dirty="0"/>
              <a:t>The platform needs to allocate resources, load dependencies, and initialize the app.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88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8C93-3789-0228-A1F0-078B367C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6254-214A-9659-424D-86D04A44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Impact:</a:t>
            </a:r>
          </a:p>
          <a:p>
            <a:r>
              <a:rPr lang="en-US" dirty="0"/>
              <a:t>First request takes </a:t>
            </a:r>
            <a:r>
              <a:rPr lang="en-US" b="1" dirty="0"/>
              <a:t>hundreds of milliseconds to a few seconds</a:t>
            </a:r>
            <a:r>
              <a:rPr lang="en-US" dirty="0"/>
              <a:t>.</a:t>
            </a:r>
          </a:p>
          <a:p>
            <a:r>
              <a:rPr lang="en-US" dirty="0"/>
              <a:t>Critical in low-latency applications like APIs or real-time apps.</a:t>
            </a:r>
          </a:p>
          <a:p>
            <a:r>
              <a:rPr lang="en-US" b="1" dirty="0"/>
              <a:t>How to Reduce Cold Starts: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Premium Plan</a:t>
            </a:r>
            <a:r>
              <a:rPr lang="en-US" dirty="0"/>
              <a:t> (pre-warmed instances).</a:t>
            </a:r>
          </a:p>
          <a:p>
            <a:pPr lvl="1"/>
            <a:r>
              <a:rPr lang="en-US" dirty="0"/>
              <a:t>Keep function apps "warm" using timers or pings.</a:t>
            </a:r>
          </a:p>
          <a:p>
            <a:pPr lvl="1"/>
            <a:r>
              <a:rPr lang="en-US" dirty="0"/>
              <a:t>Minimize function app start-up time (fewer dependencies, optimize code).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05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7FFA-A640-0025-EB5B-9CCDF023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2554B-80D4-5198-0EB9-E17A4521814F}"/>
              </a:ext>
            </a:extLst>
          </p:cNvPr>
          <p:cNvSpPr txBox="1"/>
          <p:nvPr/>
        </p:nvSpPr>
        <p:spPr>
          <a:xfrm>
            <a:off x="1432874" y="2337847"/>
            <a:ext cx="62499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functions lightweight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small, single-responsibility functions.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durable functions for long-running workflows.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Split unrelated logic into separate function apps.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dependencies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Avoid heavy dependencies in the startup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only necessary packages.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Dependency Injection (DI) for testability.</a:t>
            </a:r>
          </a:p>
        </p:txBody>
      </p:sp>
    </p:spTree>
    <p:extLst>
      <p:ext uri="{BB962C8B-B14F-4D97-AF65-F5344CB8AC3E}">
        <p14:creationId xmlns:p14="http://schemas.microsoft.com/office/powerpoint/2010/main" val="603100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C47E-9156-E2CC-B3D5-B8B2B154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FE9D6-DAA9-3304-C89F-9605C31CE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Configuration</a:t>
            </a:r>
          </a:p>
          <a:p>
            <a:r>
              <a:rPr lang="en-US" dirty="0"/>
              <a:t>Set the right </a:t>
            </a:r>
            <a:r>
              <a:rPr lang="en-US" b="1" dirty="0"/>
              <a:t>timeout values</a:t>
            </a:r>
            <a:r>
              <a:rPr lang="en-US" dirty="0"/>
              <a:t> based on your plan.</a:t>
            </a:r>
          </a:p>
          <a:p>
            <a:r>
              <a:rPr lang="en-US" dirty="0"/>
              <a:t>Use </a:t>
            </a:r>
            <a:r>
              <a:rPr lang="en-US" b="1" dirty="0"/>
              <a:t>Application Settings</a:t>
            </a:r>
            <a:r>
              <a:rPr lang="en-US" dirty="0"/>
              <a:t> for config (don’t hardcode).</a:t>
            </a:r>
          </a:p>
          <a:p>
            <a:endParaRPr lang="en-US" dirty="0"/>
          </a:p>
          <a:p>
            <a:r>
              <a:rPr lang="en-US" b="1" dirty="0"/>
              <a:t>💾 Input/Output Bindings</a:t>
            </a:r>
          </a:p>
          <a:p>
            <a:r>
              <a:rPr lang="en-US" dirty="0"/>
              <a:t>Leverage bindings for blob, queue, event hub, etc. to reduce boilerplate code.</a:t>
            </a:r>
          </a:p>
          <a:p>
            <a:r>
              <a:rPr lang="en-US" dirty="0"/>
              <a:t>Avoid excessive retries; configure retry policies appropriately.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32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3821-52AF-36AC-B659-7480FDC4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F7F2-AB94-94C4-DACA-EDD89008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📊 Monitoring</a:t>
            </a:r>
          </a:p>
          <a:p>
            <a:r>
              <a:rPr lang="en-US" dirty="0"/>
              <a:t>Enable </a:t>
            </a:r>
            <a:r>
              <a:rPr lang="en-US" b="1" dirty="0"/>
              <a:t>Application Insights</a:t>
            </a:r>
            <a:r>
              <a:rPr lang="en-US" dirty="0"/>
              <a:t> to track performance, failures, logs.</a:t>
            </a:r>
          </a:p>
          <a:p>
            <a:r>
              <a:rPr lang="en-US" dirty="0"/>
              <a:t>Set up </a:t>
            </a:r>
            <a:r>
              <a:rPr lang="en-US" b="1" dirty="0"/>
              <a:t>alerts</a:t>
            </a:r>
            <a:r>
              <a:rPr lang="en-US" dirty="0"/>
              <a:t> for errors or performance anomalies.</a:t>
            </a:r>
          </a:p>
          <a:p>
            <a:endParaRPr lang="en-US" dirty="0"/>
          </a:p>
          <a:p>
            <a:r>
              <a:rPr lang="en-US" b="1" dirty="0"/>
              <a:t>🔐 Security</a:t>
            </a:r>
          </a:p>
          <a:p>
            <a:r>
              <a:rPr lang="en-US" dirty="0"/>
              <a:t>Use </a:t>
            </a:r>
            <a:r>
              <a:rPr lang="en-US" b="1" dirty="0"/>
              <a:t>Key Vault</a:t>
            </a:r>
            <a:r>
              <a:rPr lang="en-US" dirty="0"/>
              <a:t> to store secrets.</a:t>
            </a:r>
          </a:p>
          <a:p>
            <a:r>
              <a:rPr lang="en-US" dirty="0"/>
              <a:t>Always use </a:t>
            </a:r>
            <a:r>
              <a:rPr lang="en-US" b="1" dirty="0"/>
              <a:t>Authorization Levels</a:t>
            </a:r>
            <a:r>
              <a:rPr lang="en-US" dirty="0"/>
              <a:t> on HTTP functions.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15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D964C-BBC4-B344-E725-6ECF44AC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using Application Insights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56DA8F-FFFD-08CE-8D5A-4AC8C17F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765" y="2108200"/>
            <a:ext cx="8020795" cy="3760788"/>
          </a:xfrm>
        </p:spPr>
      </p:pic>
    </p:spTree>
    <p:extLst>
      <p:ext uri="{BB962C8B-B14F-4D97-AF65-F5344CB8AC3E}">
        <p14:creationId xmlns:p14="http://schemas.microsoft.com/office/powerpoint/2010/main" val="3034582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1B99-7428-21F0-983A-F4DEEEF3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KQL (Kusto Query </a:t>
            </a:r>
            <a:r>
              <a:rPr lang="en-US" dirty="0" err="1"/>
              <a:t>Langauge</a:t>
            </a:r>
            <a:r>
              <a:rPr lang="en-US" dirty="0"/>
              <a:t>)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1DF8359-1C37-85C9-C3F8-FEB811BFD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418304"/>
              </p:ext>
            </p:extLst>
          </p:nvPr>
        </p:nvGraphicFramePr>
        <p:xfrm>
          <a:off x="1096963" y="2108200"/>
          <a:ext cx="1005839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376672152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305925317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512633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Exceptions: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Traces: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Failed Requests: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21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exceptions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traces</a:t>
                      </a:r>
                    </a:p>
                    <a:p>
                      <a:r>
                        <a:rPr lang="en-US" dirty="0"/>
                        <a:t>| where message contains "Function triggered"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</a:t>
                      </a:r>
                    </a:p>
                    <a:p>
                      <a:r>
                        <a:rPr lang="en-US" dirty="0"/>
                        <a:t>| where success == false</a:t>
                      </a:r>
                    </a:p>
                    <a:p>
                      <a:r>
                        <a:rPr lang="en-US" dirty="0"/>
                        <a:t>| order by timestamp desc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04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725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39D3-B111-D4AF-93F4-60FDF726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60889C-BC9B-12EB-4654-09DF5529A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7064" y="2089347"/>
            <a:ext cx="3760788" cy="37607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23AF98-C723-0D63-0572-D8E2CA7AD3AF}"/>
              </a:ext>
            </a:extLst>
          </p:cNvPr>
          <p:cNvSpPr txBox="1"/>
          <p:nvPr/>
        </p:nvSpPr>
        <p:spPr>
          <a:xfrm>
            <a:off x="1097280" y="2243579"/>
            <a:ext cx="38423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Imagine you are organizing a wedding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You have to: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Book a hall (takes time),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Send invites (can run in parallel),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Order food (can depend on invites),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Finally confirm everything.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5A0A57-8B53-55D0-1A96-055FC6BE25D7}"/>
              </a:ext>
            </a:extLst>
          </p:cNvPr>
          <p:cNvSpPr txBox="1"/>
          <p:nvPr/>
        </p:nvSpPr>
        <p:spPr>
          <a:xfrm>
            <a:off x="650392" y="4817097"/>
            <a:ext cx="646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Durable Functions are like your wedding planner — they manage long-running processes by orchestrating tasks with memory of what happened, and resume work even if there are delays or failures.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06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07EC-096C-348D-8723-2E347FE3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9241-6DA2-718F-75E0-24BA40C5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7EA71-B190-008D-A010-91D87AE97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7064" y="2089347"/>
            <a:ext cx="3760788" cy="3760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3AAFD-BFDE-2F76-8454-DEFE26E7212A}"/>
              </a:ext>
            </a:extLst>
          </p:cNvPr>
          <p:cNvSpPr txBox="1"/>
          <p:nvPr/>
        </p:nvSpPr>
        <p:spPr>
          <a:xfrm>
            <a:off x="819539" y="3323410"/>
            <a:ext cx="6466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Durable Functions</a:t>
            </a:r>
            <a:r>
              <a:rPr lang="en-US" dirty="0"/>
              <a:t> are an extension of Azure Functions that let you write </a:t>
            </a:r>
            <a:r>
              <a:rPr lang="en-US" b="1" dirty="0"/>
              <a:t>stateful workflows</a:t>
            </a:r>
            <a:r>
              <a:rPr lang="en-US" dirty="0"/>
              <a:t> in a </a:t>
            </a:r>
            <a:r>
              <a:rPr lang="en-US" b="1" dirty="0"/>
              <a:t>serverless</a:t>
            </a:r>
            <a:r>
              <a:rPr lang="en-US" dirty="0"/>
              <a:t> environment.</a:t>
            </a:r>
          </a:p>
        </p:txBody>
      </p:sp>
    </p:spTree>
    <p:extLst>
      <p:ext uri="{BB962C8B-B14F-4D97-AF65-F5344CB8AC3E}">
        <p14:creationId xmlns:p14="http://schemas.microsoft.com/office/powerpoint/2010/main" val="668849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7E37-DF1E-40E5-5C07-0E3C837EC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Durable Functions?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0F7BF24-7D00-E7FF-E389-CAD3C38992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619040"/>
            <a:ext cx="8326831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Serverless functions are stateless (they forget everything between calls).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Durable Functions keep track of the state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Durable Task Framework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Useful for: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Long-running processes (e.g., order processing)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Fan-out/fan-in (parallel tasks)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interaction (wait for user input)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Scheduled retries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2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F7C7-8D60-4AEA-A562-2F8BC247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in C#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3E09185-5811-0E28-861C-E81337E5E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892172"/>
              </p:ext>
            </p:extLst>
          </p:nvPr>
        </p:nvGraphicFramePr>
        <p:xfrm>
          <a:off x="1097280" y="2687320"/>
          <a:ext cx="10058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235">
                  <a:extLst>
                    <a:ext uri="{9D8B030D-6E8A-4147-A177-3AD203B41FA5}">
                      <a16:colId xmlns:a16="http://schemas.microsoft.com/office/drawing/2014/main" val="2604834475"/>
                    </a:ext>
                  </a:extLst>
                </a:gridCol>
                <a:gridCol w="7639165">
                  <a:extLst>
                    <a:ext uri="{9D8B030D-6E8A-4147-A177-3AD203B41FA5}">
                      <a16:colId xmlns:a16="http://schemas.microsoft.com/office/drawing/2014/main" val="3024033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75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Orchestrator Function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Controls the flow of your logic (like a conductor).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19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Activity Function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Performs actual work (like sending an email or processing data).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48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Client Function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Starts the orchestration.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2791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2692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A649-103E-EE86-9D62-AC2C48B2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9B708-B879-EA98-826A-6078ECE67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Activity Function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7528B-DAB4-6D35-348B-CAF9E43B3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642" y="3192250"/>
            <a:ext cx="57816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9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D73E3-4285-2B50-4FD5-042BF599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B923-6903-7A00-90DC-9AB8F029C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F1DF-2F6D-4A79-F651-7296628D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2: Orchestrator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E40B1-A4DC-6078-8552-432A7EAB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215" y="2543764"/>
            <a:ext cx="62293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07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6D9E4-5B4A-5C29-85B1-05CE6B33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D414-7368-35C3-5FD9-563850A5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3: Client Function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AC05C-7D92-494F-FA91-C5FECE2E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767" y="2690223"/>
            <a:ext cx="68294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75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5847-D0B6-E604-F295-BD684222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Under the Hood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A9D9B1-F664-08B8-7416-158FE7A13E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19828" y="2405192"/>
            <a:ext cx="916917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Durable Functions serialize the state of the orchestrator function.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runtime replays the orchestrator’s progress when restarted.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You write code in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synchronous style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but it executes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asynchronously and reliably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90501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348E-DF63-945F-EEE4-857BCE71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Durable Task Framework (DTF)?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75E4A-5909-D5A0-569C-66BCF0CD6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Durable Task Framework (DTF) is a .NET library used to write long-running, reliable, and stateful workflows in code.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helps you write a to-do list (workflow) where the system remembers what steps were completed—even if it shuts down.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89F61-8746-7959-EC2C-3A7379B3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68" y="2960016"/>
            <a:ext cx="1631623" cy="163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68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8A348-D02C-558B-0015-7E018C2D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DD43B-EDF1-60AF-1160-3A029985C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Without DTF:</a:t>
            </a:r>
          </a:p>
          <a:p>
            <a:pPr lvl="1"/>
            <a:r>
              <a:rPr lang="en-US" dirty="0"/>
              <a:t>If an app crashes mid-process, all progress is lost.</a:t>
            </a:r>
          </a:p>
          <a:p>
            <a:pPr lvl="1"/>
            <a:r>
              <a:rPr lang="en-US" dirty="0"/>
              <a:t>You manually track what’s done and what’s not.</a:t>
            </a:r>
          </a:p>
          <a:p>
            <a:pPr lvl="1"/>
            <a:r>
              <a:rPr lang="en-US" dirty="0"/>
              <a:t>Retry, timeout, and history handling is complex.</a:t>
            </a:r>
          </a:p>
          <a:p>
            <a:r>
              <a:rPr lang="en-US" b="1" dirty="0"/>
              <a:t>With DTF:</a:t>
            </a:r>
            <a:br>
              <a:rPr lang="en-US" dirty="0"/>
            </a:br>
            <a:r>
              <a:rPr lang="en-US" dirty="0"/>
              <a:t>✅ Automatic checkpointing</a:t>
            </a:r>
            <a:br>
              <a:rPr lang="en-US" dirty="0"/>
            </a:br>
            <a:r>
              <a:rPr lang="en-US" dirty="0"/>
              <a:t>✅ Built-in retries</a:t>
            </a:r>
            <a:br>
              <a:rPr lang="en-US" dirty="0"/>
            </a:br>
            <a:r>
              <a:rPr lang="en-US" dirty="0"/>
              <a:t>✅ Can scale across instances</a:t>
            </a:r>
            <a:br>
              <a:rPr lang="en-US" dirty="0"/>
            </a:br>
            <a:r>
              <a:rPr lang="en-US" dirty="0"/>
              <a:t>✅ Ideal for orchestrating microservices or long workflows</a:t>
            </a:r>
          </a:p>
        </p:txBody>
      </p:sp>
    </p:spTree>
    <p:extLst>
      <p:ext uri="{BB962C8B-B14F-4D97-AF65-F5344CB8AC3E}">
        <p14:creationId xmlns:p14="http://schemas.microsoft.com/office/powerpoint/2010/main" val="13339892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7177-6C52-2450-2EAD-D476B18F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Execution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B968-D8D8-D9BD-4907-6204BD1B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Function --&gt; Orchestrator --&gt; Activity 1 --&gt; Activity 2 --&gt; Activity 3 --&gt; Done</a:t>
            </a:r>
          </a:p>
          <a:p>
            <a:endParaRPr lang="en-US" dirty="0"/>
          </a:p>
          <a:p>
            <a:r>
              <a:rPr lang="en-US" dirty="0"/>
              <a:t>Client Function starts the workflow</a:t>
            </a:r>
          </a:p>
          <a:p>
            <a:r>
              <a:rPr lang="en-US" dirty="0"/>
              <a:t>Orchestrator Function schedules activities</a:t>
            </a:r>
          </a:p>
          <a:p>
            <a:r>
              <a:rPr lang="en-US" dirty="0"/>
              <a:t>Activity Functions do the actual work</a:t>
            </a:r>
          </a:p>
          <a:p>
            <a:r>
              <a:rPr lang="en-US" dirty="0"/>
              <a:t>Orchestrator handles retries, timeouts, and state checkpoints</a:t>
            </a:r>
          </a:p>
        </p:txBody>
      </p:sp>
    </p:spTree>
    <p:extLst>
      <p:ext uri="{BB962C8B-B14F-4D97-AF65-F5344CB8AC3E}">
        <p14:creationId xmlns:p14="http://schemas.microsoft.com/office/powerpoint/2010/main" val="201884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559C-E88C-0041-F487-88185AEA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1DB6B6-FB30-88CE-A782-2DB440A204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486626"/>
              </p:ext>
            </p:extLst>
          </p:nvPr>
        </p:nvGraphicFramePr>
        <p:xfrm>
          <a:off x="1096963" y="2108200"/>
          <a:ext cx="10058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370258372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4103201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Pattern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20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Fan-out/Fan-in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Parallel tasks and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189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Human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Waiting for external approval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289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Sub-orchestrations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Modular workflows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13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External events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Wait for triggers or signals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824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Timers and delays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Scheduled activities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069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935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9C51-FA27-27C9-E130-15E03B46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 Cases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68DB194-4133-404A-58A6-D8BB943ADA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1548" y="2228671"/>
            <a:ext cx="440697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processing (multi-step)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Approval workflows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ingestion pipelines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Retry/timeout logic around flaky services</a:t>
            </a:r>
          </a:p>
        </p:txBody>
      </p:sp>
    </p:spTree>
    <p:extLst>
      <p:ext uri="{BB962C8B-B14F-4D97-AF65-F5344CB8AC3E}">
        <p14:creationId xmlns:p14="http://schemas.microsoft.com/office/powerpoint/2010/main" val="144491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66361-D835-3C73-96AC-DDC75AA3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#1: Function chaining</a:t>
            </a:r>
            <a:endParaRPr lang="en-US" dirty="0"/>
          </a:p>
        </p:txBody>
      </p:sp>
      <p:pic>
        <p:nvPicPr>
          <p:cNvPr id="3074" name="Picture 2" descr="Diagram of the function chaining pattern.">
            <a:extLst>
              <a:ext uri="{FF2B5EF4-FFF2-40B4-BE49-F238E27FC236}">
                <a16:creationId xmlns:a16="http://schemas.microsoft.com/office/drawing/2014/main" id="{D4080385-31DB-406E-C503-63C0523101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389" y="2028630"/>
            <a:ext cx="7859222" cy="140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D8A49-0A50-A923-61A2-3847C373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20" y="3429000"/>
            <a:ext cx="51911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231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ACEF-3886-F373-008C-932EF712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#2: Fan-out/fan-in</a:t>
            </a:r>
            <a:br>
              <a:rPr lang="en-US" b="1" dirty="0"/>
            </a:br>
            <a:endParaRPr lang="en-US" dirty="0"/>
          </a:p>
        </p:txBody>
      </p:sp>
      <p:pic>
        <p:nvPicPr>
          <p:cNvPr id="4098" name="Picture 2" descr="Diagram of the fan-out fan-in pattern.">
            <a:extLst>
              <a:ext uri="{FF2B5EF4-FFF2-40B4-BE49-F238E27FC236}">
                <a16:creationId xmlns:a16="http://schemas.microsoft.com/office/drawing/2014/main" id="{A387138E-8E02-774F-F9E9-A71A757FDE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6" y="2629464"/>
            <a:ext cx="5496692" cy="272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DC60E-E119-6EB9-933A-05875E04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19" y="2285478"/>
            <a:ext cx="6143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80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67DF-5873-F7F0-3E40-672E9FD8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#3: Async HTTP APIs</a:t>
            </a:r>
            <a:br>
              <a:rPr lang="en-US" b="1" dirty="0"/>
            </a:b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3BFD52-BA24-E6FB-B704-C4633A4787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578199"/>
            <a:ext cx="3877216" cy="291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33964-D4CB-C365-F7CE-85AB723D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496" y="2425738"/>
            <a:ext cx="6674031" cy="30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9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8910-799D-3EE4-286C-A59EF28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#4: Monitor</a:t>
            </a:r>
            <a:br>
              <a:rPr lang="en-US" b="1" dirty="0"/>
            </a:br>
            <a:endParaRPr lang="en-US" dirty="0"/>
          </a:p>
        </p:txBody>
      </p:sp>
      <p:pic>
        <p:nvPicPr>
          <p:cNvPr id="6146" name="Picture 2" descr="Diagram that shows the monitor pattern.">
            <a:extLst>
              <a:ext uri="{FF2B5EF4-FFF2-40B4-BE49-F238E27FC236}">
                <a16:creationId xmlns:a16="http://schemas.microsoft.com/office/drawing/2014/main" id="{B7457922-5DA4-F682-150D-A14A85D4DC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58" y="2926616"/>
            <a:ext cx="2743438" cy="184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E0234D-56BB-7D03-F7F4-3FDAE3C0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05" y="1551667"/>
            <a:ext cx="64674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442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81DD-45F4-1E6F-E6DF-747229931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#5: Human interaction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7170" name="Picture 2" descr="Diagram of the human interaction pattern.">
            <a:extLst>
              <a:ext uri="{FF2B5EF4-FFF2-40B4-BE49-F238E27FC236}">
                <a16:creationId xmlns:a16="http://schemas.microsoft.com/office/drawing/2014/main" id="{E918E242-62F1-DDE2-AD6E-D21AB747FF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7654"/>
            <a:ext cx="5010849" cy="210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ED21F-D04A-8066-29E1-6D64DCBD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96" y="1955865"/>
            <a:ext cx="6629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35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A5F2-F406-A6A5-4E7B-E13A6388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 #6: Aggregator (stateful entities)</a:t>
            </a:r>
            <a:br>
              <a:rPr lang="en-US" b="1" dirty="0"/>
            </a:br>
            <a:endParaRPr lang="en-US" dirty="0"/>
          </a:p>
        </p:txBody>
      </p:sp>
      <p:pic>
        <p:nvPicPr>
          <p:cNvPr id="8194" name="Picture 2" descr="Diagram that shows an aggregator.">
            <a:extLst>
              <a:ext uri="{FF2B5EF4-FFF2-40B4-BE49-F238E27FC236}">
                <a16:creationId xmlns:a16="http://schemas.microsoft.com/office/drawing/2014/main" id="{5937815A-4BD6-899A-093F-5FF7F32DA0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1" y="1971383"/>
            <a:ext cx="4658375" cy="209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9A1B3-932E-A351-C908-9389B399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405" y="1083101"/>
            <a:ext cx="5248275" cy="339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31EF6-F626-3B2A-EA97-FBF7ABE3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" y="3972907"/>
            <a:ext cx="52292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51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BA07-3210-AD7E-9F79-91E0F6841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8C1FD-FE31-9692-7D6E-4E8D2593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Example: </a:t>
            </a:r>
            <a:r>
              <a:rPr lang="en-US" b="1" dirty="0"/>
              <a:t>Bank Account System</a:t>
            </a:r>
          </a:p>
          <a:p>
            <a:r>
              <a:rPr lang="en-US" dirty="0"/>
              <a:t>Think of a bank account. It has a unique ID (like account number), and it stores some state (like balance).</a:t>
            </a:r>
          </a:p>
          <a:p>
            <a:r>
              <a:rPr lang="en-US" dirty="0"/>
              <a:t>You can perform operations like deposit, withdraw, or check balance.</a:t>
            </a:r>
          </a:p>
          <a:p>
            <a:r>
              <a:rPr lang="en-US" dirty="0"/>
              <a:t>You don’t want to lose this state even if the system crashes — it must be stored persistently.</a:t>
            </a:r>
          </a:p>
          <a:p>
            <a:r>
              <a:rPr lang="en-US" dirty="0"/>
              <a:t>You also don’t want two operations (e.g., deposit and withdraw) to interfere with each</a:t>
            </a:r>
          </a:p>
          <a:p>
            <a:r>
              <a:rPr lang="en-US" dirty="0"/>
              <a:t> other.</a:t>
            </a:r>
          </a:p>
          <a:p>
            <a:r>
              <a:rPr lang="en-US" dirty="0"/>
              <a:t>This is exactly what Durable Entities solve — they allow you to model such stateful objects </a:t>
            </a:r>
          </a:p>
          <a:p>
            <a:r>
              <a:rPr lang="en-US" dirty="0"/>
              <a:t>in serverless functions.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F89E-1184-648D-F0E3-A4EA2C2DE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2" y="4081532"/>
            <a:ext cx="1842155" cy="18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968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5B94-17F6-6D46-5E68-8BD54465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Durable Entity?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61118-7CEE-D122-1862-64330035B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Durable Entity = a small stateful object hosted in Azure Durable Functions.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holds state (e.g., balance).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exposes operations (methods) to update or read the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is addressable by a unique name or ID.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persists its state reliably across reboots and scaling events.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Multiple clients can concurrently call it safely.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4C68E-4144-E69F-7B86-38E2B5E90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267" y="3346241"/>
            <a:ext cx="1842155" cy="18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80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1E1D-8936-76DC-3D56-EEC33B85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Durable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C669F-8C08-7A10-073A-76FE1D7E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You need to manage state over a long time (e.g., carts, games, user sessions, IoT devices).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You want a lightweight, serverless alternative to databases for storing simple state.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You want to avoid shared memory or concurrency bugs in distributed systems.</a:t>
            </a:r>
          </a:p>
        </p:txBody>
      </p:sp>
    </p:spTree>
    <p:extLst>
      <p:ext uri="{BB962C8B-B14F-4D97-AF65-F5344CB8AC3E}">
        <p14:creationId xmlns:p14="http://schemas.microsoft.com/office/powerpoint/2010/main" val="21988120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E776-A95C-FFE7-45CB-10E5415E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They Work Internally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3064F-2CC4-B512-B24C-EB8DDA2AA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Each entity lives on a logical timeline — every operation is recorded like a message.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Azure ensures that operations are processed one at a time (no race conditions).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Entity state is stored in Azure Storage under the hood.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It's powered by the same infrastructure as Durable Orchestration — event sourcing + storage.</a:t>
            </a:r>
          </a:p>
        </p:txBody>
      </p:sp>
    </p:spTree>
    <p:extLst>
      <p:ext uri="{BB962C8B-B14F-4D97-AF65-F5344CB8AC3E}">
        <p14:creationId xmlns:p14="http://schemas.microsoft.com/office/powerpoint/2010/main" val="200984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8645-8FA8-930D-DD62-7A8D5066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 (C#)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E6B93-15E4-C80D-9B13-DB4AE6972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579" y="0"/>
            <a:ext cx="4845102" cy="6407359"/>
          </a:xfrm>
        </p:spPr>
      </p:pic>
    </p:spTree>
    <p:extLst>
      <p:ext uri="{BB962C8B-B14F-4D97-AF65-F5344CB8AC3E}">
        <p14:creationId xmlns:p14="http://schemas.microsoft.com/office/powerpoint/2010/main" val="37328446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7125-2418-279E-4BED-0059088E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Invoking the Entity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F25EC-28BE-15C9-6541-9A385E50B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9747" y="2908341"/>
            <a:ext cx="5432506" cy="1559964"/>
          </a:xfrm>
        </p:spPr>
      </p:pic>
    </p:spTree>
    <p:extLst>
      <p:ext uri="{BB962C8B-B14F-4D97-AF65-F5344CB8AC3E}">
        <p14:creationId xmlns:p14="http://schemas.microsoft.com/office/powerpoint/2010/main" val="1506799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907F-AF7E-6D08-25BF-E0C7B1BE8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to Durable </a:t>
            </a:r>
            <a:r>
              <a:rPr lang="en-US" dirty="0" err="1"/>
              <a:t>Enties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46B2-7E20-9418-0DE3-42924B2E6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Keep entities small and focused on a single responsibility.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Avoid large state objects — it’s not a database.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Avoid long-running operations inside entity methods.</a:t>
            </a:r>
          </a:p>
        </p:txBody>
      </p:sp>
    </p:spTree>
    <p:extLst>
      <p:ext uri="{BB962C8B-B14F-4D97-AF65-F5344CB8AC3E}">
        <p14:creationId xmlns:p14="http://schemas.microsoft.com/office/powerpoint/2010/main" val="33161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934</TotalTime>
  <Words>3313</Words>
  <Application>Microsoft Office PowerPoint</Application>
  <PresentationFormat>Widescreen</PresentationFormat>
  <Paragraphs>499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  <vt:lpstr>Functions Worker</vt:lpstr>
      <vt:lpstr>Functions Worker</vt:lpstr>
      <vt:lpstr>Timer Trigger in Azure Functions</vt:lpstr>
      <vt:lpstr>Timer Trigger in Azure Functions</vt:lpstr>
      <vt:lpstr>What is a Queue Trigger?</vt:lpstr>
      <vt:lpstr>Queue Trigger</vt:lpstr>
      <vt:lpstr>Queue Trigger</vt:lpstr>
      <vt:lpstr>Queue Trigger</vt:lpstr>
      <vt:lpstr>Queue Trigger</vt:lpstr>
      <vt:lpstr>Queue Trigger</vt:lpstr>
      <vt:lpstr>Queue Trigger: Storage Explorer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  <vt:lpstr>Azure Pricing Calculator</vt:lpstr>
      <vt:lpstr>Azure Free Account</vt:lpstr>
      <vt:lpstr>Azure Quick Start</vt:lpstr>
      <vt:lpstr>Management levels and hierarchy</vt:lpstr>
      <vt:lpstr>Azure Deployment</vt:lpstr>
      <vt:lpstr>Azure Functions Key Types</vt:lpstr>
      <vt:lpstr>Scaling, Cold Starts &amp; Best Practices</vt:lpstr>
      <vt:lpstr>Scaling Modes by Plan:</vt:lpstr>
      <vt:lpstr>Scaling Modes by Plan:</vt:lpstr>
      <vt:lpstr>Cold Starts</vt:lpstr>
      <vt:lpstr>Impact</vt:lpstr>
      <vt:lpstr>Best Practices</vt:lpstr>
      <vt:lpstr>Best Practices</vt:lpstr>
      <vt:lpstr>Best Practices</vt:lpstr>
      <vt:lpstr>Monitoring using Application Insights</vt:lpstr>
      <vt:lpstr>KQL (Kusto Query Langauge)</vt:lpstr>
      <vt:lpstr>Durable Functions</vt:lpstr>
      <vt:lpstr>Durable Functions</vt:lpstr>
      <vt:lpstr>Why Use Durable Functions?</vt:lpstr>
      <vt:lpstr>Key Concepts in C#</vt:lpstr>
      <vt:lpstr>Example in C#</vt:lpstr>
      <vt:lpstr>Example in C#</vt:lpstr>
      <vt:lpstr>Example in C#</vt:lpstr>
      <vt:lpstr>What Happens Under the Hood</vt:lpstr>
      <vt:lpstr>What is Durable Task Framework (DTF)?</vt:lpstr>
      <vt:lpstr>Why do we need it?</vt:lpstr>
      <vt:lpstr>Execution Flow</vt:lpstr>
      <vt:lpstr>Built-In Patterns</vt:lpstr>
      <vt:lpstr>Common Use Cases</vt:lpstr>
      <vt:lpstr>Pattern #1: Function chaining</vt:lpstr>
      <vt:lpstr>Pattern #2: Fan-out/fan-in </vt:lpstr>
      <vt:lpstr>Pattern #3: Async HTTP APIs </vt:lpstr>
      <vt:lpstr>Pattern #4: Monitor </vt:lpstr>
      <vt:lpstr>Pattern #5: Human interaction </vt:lpstr>
      <vt:lpstr>Pattern #6: Aggregator (stateful entities) </vt:lpstr>
      <vt:lpstr>Durable Entities</vt:lpstr>
      <vt:lpstr>What is a Durable Entity?</vt:lpstr>
      <vt:lpstr>When to Use Durable Entities</vt:lpstr>
      <vt:lpstr>How They Work Internally</vt:lpstr>
      <vt:lpstr>Code Demo (C#)</vt:lpstr>
      <vt:lpstr>Invoking the Entity</vt:lpstr>
      <vt:lpstr>Best Practices to Durable Enties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86</cp:revision>
  <dcterms:created xsi:type="dcterms:W3CDTF">2025-06-01T15:53:29Z</dcterms:created>
  <dcterms:modified xsi:type="dcterms:W3CDTF">2025-06-21T14:03:27Z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